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Arial Unicode Bold" charset="1" panose="020B0704020202020204"/>
      <p:regular r:id="rId19"/>
    </p:embeddedFont>
    <p:embeddedFont>
      <p:font typeface="Arial Unicode" charset="1" panose="020B0604020202020204"/>
      <p:regular r:id="rId20"/>
    </p:embeddedFont>
    <p:embeddedFont>
      <p:font typeface="Arial" charset="1" panose="020B0604020202020204"/>
      <p:regular r:id="rId21"/>
    </p:embeddedFont>
    <p:embeddedFont>
      <p:font typeface="Arial Bold" charset="1" panose="020B0704020202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27619" y="6746172"/>
            <a:ext cx="4590267" cy="2512128"/>
          </a:xfrm>
          <a:custGeom>
            <a:avLst/>
            <a:gdLst/>
            <a:ahLst/>
            <a:cxnLst/>
            <a:rect r="r" b="b" t="t" l="l"/>
            <a:pathLst>
              <a:path h="2512128" w="4590267">
                <a:moveTo>
                  <a:pt x="0" y="0"/>
                </a:moveTo>
                <a:lnTo>
                  <a:pt x="4590266" y="0"/>
                </a:lnTo>
                <a:lnTo>
                  <a:pt x="4590266" y="2512128"/>
                </a:lnTo>
                <a:lnTo>
                  <a:pt x="0" y="25121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09660" y="-884054"/>
            <a:ext cx="3987826" cy="2182428"/>
          </a:xfrm>
          <a:custGeom>
            <a:avLst/>
            <a:gdLst/>
            <a:ahLst/>
            <a:cxnLst/>
            <a:rect r="r" b="b" t="t" l="l"/>
            <a:pathLst>
              <a:path h="2182428" w="3987826">
                <a:moveTo>
                  <a:pt x="0" y="0"/>
                </a:moveTo>
                <a:lnTo>
                  <a:pt x="3987826" y="0"/>
                </a:lnTo>
                <a:lnTo>
                  <a:pt x="3987826" y="2182429"/>
                </a:lnTo>
                <a:lnTo>
                  <a:pt x="0" y="2182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2324599" y="7346396"/>
            <a:ext cx="924037" cy="2619692"/>
          </a:xfrm>
          <a:custGeom>
            <a:avLst/>
            <a:gdLst/>
            <a:ahLst/>
            <a:cxnLst/>
            <a:rect r="r" b="b" t="t" l="l"/>
            <a:pathLst>
              <a:path h="2619692" w="924037">
                <a:moveTo>
                  <a:pt x="0" y="0"/>
                </a:moveTo>
                <a:lnTo>
                  <a:pt x="924037" y="0"/>
                </a:lnTo>
                <a:lnTo>
                  <a:pt x="924037" y="2619692"/>
                </a:lnTo>
                <a:lnTo>
                  <a:pt x="0" y="26196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184089" y="7889891"/>
            <a:ext cx="9855904" cy="1561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53"/>
              </a:lnSpc>
            </a:pPr>
            <a:r>
              <a:rPr lang="en-US" b="true" sz="3685" spc="151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Alunos: </a:t>
            </a:r>
            <a:r>
              <a:rPr lang="en-US" sz="3685" spc="151">
                <a:solidFill>
                  <a:srgbClr val="000000"/>
                </a:solidFill>
                <a:latin typeface="Arial Unicode"/>
                <a:ea typeface="Arial Unicode"/>
                <a:cs typeface="Arial Unicode"/>
                <a:sym typeface="Arial Unicode"/>
              </a:rPr>
              <a:t>Wagner Silva e Wagner Lucena</a:t>
            </a:r>
          </a:p>
          <a:p>
            <a:pPr algn="just">
              <a:lnSpc>
                <a:spcPts val="4053"/>
              </a:lnSpc>
            </a:pPr>
            <a:r>
              <a:rPr lang="en-US" b="true" sz="3685" spc="151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Professor:</a:t>
            </a:r>
            <a:r>
              <a:rPr lang="en-US" sz="3685" spc="151">
                <a:solidFill>
                  <a:srgbClr val="000000"/>
                </a:solidFill>
                <a:latin typeface="Arial Unicode"/>
                <a:ea typeface="Arial Unicode"/>
                <a:cs typeface="Arial Unicode"/>
                <a:sym typeface="Arial Unicode"/>
              </a:rPr>
              <a:t> Leonardo Nogueira</a:t>
            </a:r>
          </a:p>
          <a:p>
            <a:pPr algn="just">
              <a:lnSpc>
                <a:spcPts val="4053"/>
              </a:lnSpc>
            </a:pPr>
            <a:r>
              <a:rPr lang="en-US" b="true" sz="3685" spc="151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Disciplina:</a:t>
            </a:r>
            <a:r>
              <a:rPr lang="en-US" sz="3685" spc="151">
                <a:solidFill>
                  <a:srgbClr val="000000"/>
                </a:solidFill>
                <a:latin typeface="Arial Unicode"/>
                <a:ea typeface="Arial Unicode"/>
                <a:cs typeface="Arial Unicode"/>
                <a:sym typeface="Arial Unicode"/>
              </a:rPr>
              <a:t> PAA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16292" y="3086192"/>
            <a:ext cx="15255416" cy="2272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029"/>
              </a:lnSpc>
            </a:pPr>
            <a:r>
              <a:rPr lang="en-US" b="true" sz="6999" spc="-384">
                <a:solidFill>
                  <a:srgbClr val="4B9BB3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HIDATO PUZZLE COM BACKTRACKING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693739" y="1828301"/>
          <a:ext cx="7315200" cy="46101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8991087" y="1828301"/>
          <a:ext cx="7315200" cy="46101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b="true" sz="3499" strike="sngStrik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13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6" id="6"/>
          <p:cNvSpPr/>
          <p:nvPr/>
        </p:nvSpPr>
        <p:spPr>
          <a:xfrm flipH="false" flipV="false" rot="0">
            <a:off x="4463445" y="44517"/>
            <a:ext cx="8599110" cy="1612333"/>
          </a:xfrm>
          <a:custGeom>
            <a:avLst/>
            <a:gdLst/>
            <a:ahLst/>
            <a:cxnLst/>
            <a:rect r="r" b="b" t="t" l="l"/>
            <a:pathLst>
              <a:path h="1612333" w="8599110">
                <a:moveTo>
                  <a:pt x="0" y="0"/>
                </a:moveTo>
                <a:lnTo>
                  <a:pt x="8599110" y="0"/>
                </a:lnTo>
                <a:lnTo>
                  <a:pt x="8599110" y="1612334"/>
                </a:lnTo>
                <a:lnTo>
                  <a:pt x="0" y="16123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06686" y="6609851"/>
            <a:ext cx="14312627" cy="3560266"/>
          </a:xfrm>
          <a:custGeom>
            <a:avLst/>
            <a:gdLst/>
            <a:ahLst/>
            <a:cxnLst/>
            <a:rect r="r" b="b" t="t" l="l"/>
            <a:pathLst>
              <a:path h="3560266" w="14312627">
                <a:moveTo>
                  <a:pt x="0" y="0"/>
                </a:moveTo>
                <a:lnTo>
                  <a:pt x="14312628" y="0"/>
                </a:lnTo>
                <a:lnTo>
                  <a:pt x="14312628" y="3560266"/>
                </a:lnTo>
                <a:lnTo>
                  <a:pt x="0" y="35602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0" y="179070"/>
            <a:ext cx="1752600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60"/>
              </a:lnSpc>
              <a:spcBef>
                <a:spcPct val="0"/>
              </a:spcBef>
            </a:pPr>
            <a:r>
              <a:rPr lang="en-US" b="true" sz="6000" spc="-33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Solução</a:t>
            </a:r>
          </a:p>
        </p:txBody>
      </p:sp>
    </p:spTree>
  </p:cSld>
  <p:clrMapOvr>
    <a:masterClrMapping/>
  </p:clrMapOvr>
  <p:transition spd="med">
    <p:cover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58949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693739" y="1828301"/>
          <a:ext cx="7315200" cy="46101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8763000" y="1828301"/>
          <a:ext cx="7315200" cy="46101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FF3131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X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13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6" id="6"/>
          <p:cNvSpPr/>
          <p:nvPr/>
        </p:nvSpPr>
        <p:spPr>
          <a:xfrm flipH="false" flipV="false" rot="0">
            <a:off x="4553429" y="6553552"/>
            <a:ext cx="8065587" cy="3639596"/>
          </a:xfrm>
          <a:custGeom>
            <a:avLst/>
            <a:gdLst/>
            <a:ahLst/>
            <a:cxnLst/>
            <a:rect r="r" b="b" t="t" l="l"/>
            <a:pathLst>
              <a:path h="3639596" w="8065587">
                <a:moveTo>
                  <a:pt x="0" y="0"/>
                </a:moveTo>
                <a:lnTo>
                  <a:pt x="8065587" y="0"/>
                </a:lnTo>
                <a:lnTo>
                  <a:pt x="8065587" y="3639596"/>
                </a:lnTo>
                <a:lnTo>
                  <a:pt x="0" y="36395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0" y="179070"/>
            <a:ext cx="1752600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60"/>
              </a:lnSpc>
              <a:spcBef>
                <a:spcPct val="0"/>
              </a:spcBef>
            </a:pPr>
            <a:r>
              <a:rPr lang="en-US" b="true" sz="6000" spc="-33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Solução</a:t>
            </a:r>
          </a:p>
        </p:txBody>
      </p:sp>
    </p:spTree>
  </p:cSld>
  <p:clrMapOvr>
    <a:masterClrMapping/>
  </p:clrMapOvr>
  <p:transition spd="med">
    <p:cover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693739" y="1828301"/>
          <a:ext cx="7315200" cy="46101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0" y="179070"/>
            <a:ext cx="1752600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60"/>
              </a:lnSpc>
              <a:spcBef>
                <a:spcPct val="0"/>
              </a:spcBef>
            </a:pPr>
            <a:r>
              <a:rPr lang="en-US" b="true" sz="6000" spc="-33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Solução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9416193" y="1828301"/>
          <a:ext cx="7315200" cy="46101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>
    <p:cover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5105400" y="2838450"/>
          <a:ext cx="7315200" cy="4610100"/>
        </p:xfrm>
        <a:graphic>
          <a:graphicData uri="http://schemas.openxmlformats.org/drawingml/2006/table">
            <a:tbl>
              <a:tblPr/>
              <a:tblGrid>
                <a:gridCol w="1828800"/>
                <a:gridCol w="1828800"/>
                <a:gridCol w="1828800"/>
                <a:gridCol w="1828800"/>
              </a:tblGrid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2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16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0" y="179070"/>
            <a:ext cx="1752600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60"/>
              </a:lnSpc>
              <a:spcBef>
                <a:spcPct val="0"/>
              </a:spcBef>
            </a:pPr>
            <a:r>
              <a:rPr lang="en-US" b="true" sz="6000" spc="-33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Solução</a:t>
            </a:r>
          </a:p>
        </p:txBody>
      </p:sp>
    </p:spTree>
  </p:cSld>
  <p:clrMapOvr>
    <a:masterClrMapping/>
  </p:clrMapOvr>
  <p:transition spd="med">
    <p:cover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30062" y="1028700"/>
            <a:ext cx="8027876" cy="8027876"/>
          </a:xfrm>
          <a:custGeom>
            <a:avLst/>
            <a:gdLst/>
            <a:ahLst/>
            <a:cxnLst/>
            <a:rect r="r" b="b" t="t" l="l"/>
            <a:pathLst>
              <a:path h="8027876" w="8027876">
                <a:moveTo>
                  <a:pt x="0" y="0"/>
                </a:moveTo>
                <a:lnTo>
                  <a:pt x="8027876" y="0"/>
                </a:lnTo>
                <a:lnTo>
                  <a:pt x="8027876" y="8027876"/>
                </a:lnTo>
                <a:lnTo>
                  <a:pt x="0" y="80278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2124075"/>
            <a:ext cx="17907000" cy="6347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078548" indent="-539274" lvl="1">
              <a:lnSpc>
                <a:spcPts val="8442"/>
              </a:lnSpc>
              <a:buFont typeface="Arial"/>
              <a:buChar char="•"/>
            </a:pPr>
            <a:r>
              <a:rPr lang="en-US" sz="4995" spc="26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Puzzle em grade (NxN ou MxN)</a:t>
            </a:r>
          </a:p>
          <a:p>
            <a:pPr algn="just" marL="1078548" indent="-539274" lvl="1">
              <a:lnSpc>
                <a:spcPts val="8442"/>
              </a:lnSpc>
              <a:buFont typeface="Arial"/>
              <a:buChar char="•"/>
            </a:pPr>
            <a:r>
              <a:rPr lang="en-US" sz="4995" spc="26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Preencher números consecutivos (1 até K)</a:t>
            </a:r>
            <a:r>
              <a:rPr lang="en-US" sz="4995" spc="26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just" marL="1078548" indent="-539274" lvl="1">
              <a:lnSpc>
                <a:spcPts val="8442"/>
              </a:lnSpc>
              <a:buFont typeface="Arial"/>
              <a:buChar char="•"/>
            </a:pPr>
            <a:r>
              <a:rPr lang="en-US" sz="4995" spc="26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 número deve ser adjacente ao anterior e ao próximo.</a:t>
            </a:r>
          </a:p>
          <a:p>
            <a:pPr algn="just" marL="1078548" indent="-539274" lvl="1">
              <a:lnSpc>
                <a:spcPts val="8442"/>
              </a:lnSpc>
              <a:buFont typeface="Arial"/>
              <a:buChar char="•"/>
            </a:pPr>
            <a:r>
              <a:rPr lang="en-US" sz="4995" spc="26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Adjacência em 8 direções</a:t>
            </a:r>
          </a:p>
          <a:p>
            <a:pPr algn="just" marL="1078548" indent="-539274" lvl="1">
              <a:lnSpc>
                <a:spcPts val="8442"/>
              </a:lnSpc>
              <a:buFont typeface="Arial"/>
              <a:buChar char="•"/>
            </a:pPr>
            <a:r>
              <a:rPr lang="en-US" sz="4995" spc="26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Algumas células vem pré-preenchidas.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79070"/>
            <a:ext cx="1752600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60"/>
              </a:lnSpc>
              <a:spcBef>
                <a:spcPct val="0"/>
              </a:spcBef>
            </a:pPr>
            <a:r>
              <a:rPr lang="en-US" b="true" sz="6000" spc="-33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O QUE É O HIDATO?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2457450"/>
            <a:ext cx="17907000" cy="4451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Preencher sequênc</a:t>
            </a: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ia completa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 número em célula distinta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Movimentos permitidos: 8 adjacências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Números fixos restringem a busca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12395"/>
            <a:ext cx="1752600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60"/>
              </a:lnSpc>
              <a:spcBef>
                <a:spcPct val="0"/>
              </a:spcBef>
            </a:pPr>
            <a:r>
              <a:rPr lang="en-US" b="true" sz="6000" spc="-33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MODELO FORMAL DO PROBLEMA HIDATO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15277" y="9820153"/>
            <a:ext cx="12470022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0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(DUARTE; CAMPOS; COSTA, 2020; DUARTE; ALMEIDA; CAMPOS, 2022)</a:t>
            </a:r>
          </a:p>
        </p:txBody>
      </p:sp>
    </p:spTree>
  </p:cSld>
  <p:clrMapOvr>
    <a:masterClrMapping/>
  </p:clrMapOvr>
  <p:transition spd="med">
    <p:cover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179070"/>
            <a:ext cx="1752600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60"/>
              </a:lnSpc>
              <a:spcBef>
                <a:spcPct val="0"/>
              </a:spcBef>
            </a:pPr>
            <a:r>
              <a:rPr lang="en-US" b="true" sz="6000" spc="-33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ENTRADA DO HIDATO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2509894"/>
            <a:ext cx="11634892" cy="5079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Tamanho de grade.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Cél</a:t>
            </a: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ulas preenchidas previamente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Células vazias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Objetivo: completar 1…K</a:t>
            </a:r>
          </a:p>
          <a:p>
            <a:pPr algn="just">
              <a:lnSpc>
                <a:spcPts val="4995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5715277" y="9820153"/>
            <a:ext cx="12470022" cy="26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0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(DUARTE; CAMPOS; COSTA, 2020; DUARTE; ALMEIDA; CAMPOS, 2022)</a:t>
            </a:r>
          </a:p>
        </p:txBody>
      </p:sp>
    </p:spTree>
  </p:cSld>
  <p:clrMapOvr>
    <a:masterClrMapping/>
  </p:clrMapOvr>
  <p:transition spd="med">
    <p:cover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329333" y="4092440"/>
            <a:ext cx="5629334" cy="5629334"/>
          </a:xfrm>
          <a:custGeom>
            <a:avLst/>
            <a:gdLst/>
            <a:ahLst/>
            <a:cxnLst/>
            <a:rect r="r" b="b" t="t" l="l"/>
            <a:pathLst>
              <a:path h="5629334" w="5629334">
                <a:moveTo>
                  <a:pt x="0" y="0"/>
                </a:moveTo>
                <a:lnTo>
                  <a:pt x="5629334" y="0"/>
                </a:lnTo>
                <a:lnTo>
                  <a:pt x="5629334" y="5629334"/>
                </a:lnTo>
                <a:lnTo>
                  <a:pt x="0" y="56293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1446313"/>
            <a:ext cx="15057208" cy="1857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078548" indent="-539274" lvl="1">
              <a:lnSpc>
                <a:spcPts val="7493"/>
              </a:lnSpc>
              <a:buFont typeface="Arial"/>
              <a:buChar char="•"/>
            </a:pPr>
            <a:r>
              <a:rPr lang="en-US" b="true" sz="4995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Objetivo: </a:t>
            </a: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conectar todos os números consecutivos via adjacência.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179070"/>
            <a:ext cx="1752600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60"/>
              </a:lnSpc>
              <a:spcBef>
                <a:spcPct val="0"/>
              </a:spcBef>
            </a:pPr>
            <a:r>
              <a:rPr lang="en-US" b="true" sz="6000" spc="-33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EXEMPLO DE INSTÂNCIA</a:t>
            </a:r>
          </a:p>
        </p:txBody>
      </p:sp>
    </p:spTree>
  </p:cSld>
  <p:clrMapOvr>
    <a:masterClrMapping/>
  </p:clrMapOvr>
  <p:transition spd="med">
    <p:cover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1664618"/>
            <a:ext cx="17526000" cy="5708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95"/>
              </a:lnSpc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Hidato ∈ NP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Fácil</a:t>
            </a: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</a:t>
            </a: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erificar uma solução completa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</a:t>
            </a: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cagem polinomial</a:t>
            </a:r>
          </a:p>
          <a:p>
            <a:pPr algn="just" marL="2157097" indent="-719032" lvl="2">
              <a:lnSpc>
                <a:spcPts val="4995"/>
              </a:lnSpc>
              <a:buFont typeface="Arial"/>
              <a:buChar char="⚬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números consecutivos</a:t>
            </a:r>
          </a:p>
          <a:p>
            <a:pPr algn="just" marL="2157097" indent="-719032" lvl="2">
              <a:lnSpc>
                <a:spcPts val="4995"/>
              </a:lnSpc>
              <a:buFont typeface="Arial"/>
              <a:buChar char="⚬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adjacências corretas</a:t>
            </a:r>
          </a:p>
          <a:p>
            <a:pPr algn="just" marL="2157097" indent="-719032" lvl="2">
              <a:lnSpc>
                <a:spcPts val="4995"/>
              </a:lnSpc>
              <a:buFont typeface="Arial"/>
              <a:buChar char="⚬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respeita posições fixas</a:t>
            </a:r>
          </a:p>
          <a:p>
            <a:pPr algn="just">
              <a:lnSpc>
                <a:spcPts val="4995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79070"/>
            <a:ext cx="1752600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60"/>
              </a:lnSpc>
              <a:spcBef>
                <a:spcPct val="0"/>
              </a:spcBef>
            </a:pPr>
            <a:r>
              <a:rPr lang="en-US" b="true" sz="6000" spc="-33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POR QUE HIDATO ESTÁ EM NP</a:t>
            </a:r>
          </a:p>
        </p:txBody>
      </p:sp>
    </p:spTree>
  </p:cSld>
  <p:clrMapOvr>
    <a:masterClrMapping/>
  </p:clrMapOvr>
  <p:transition spd="med">
    <p:cover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1644797"/>
            <a:ext cx="17907000" cy="4451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95"/>
              </a:lnSpc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Hidato é NP-Completo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edução do Hamiltonian Path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Problema equivalente: encontrar caminho Hamiltoniano na grade</a:t>
            </a:r>
          </a:p>
          <a:p>
            <a:pPr algn="just">
              <a:lnSpc>
                <a:spcPts val="4995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79070"/>
            <a:ext cx="1752600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60"/>
              </a:lnSpc>
              <a:spcBef>
                <a:spcPct val="0"/>
              </a:spcBef>
            </a:pPr>
            <a:r>
              <a:rPr lang="en-US" b="true" sz="6000" spc="-33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POR QUE É NP-COMPLETO</a:t>
            </a:r>
          </a:p>
        </p:txBody>
      </p:sp>
    </p:spTree>
  </p:cSld>
  <p:clrMapOvr>
    <a:masterClrMapping/>
  </p:clrMapOvr>
  <p:transition spd="med">
    <p:cover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1644797"/>
            <a:ext cx="17907000" cy="5079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Permite explorar todas as possibilidades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rifica caminho número por número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Retorna quando uma escolha é inválida</a:t>
            </a:r>
          </a:p>
          <a:p>
            <a:pPr algn="just">
              <a:lnSpc>
                <a:spcPts val="4995"/>
              </a:lnSpc>
            </a:pPr>
          </a:p>
          <a:p>
            <a:pPr algn="just" marL="1078548" indent="-539274" lvl="1">
              <a:lnSpc>
                <a:spcPts val="4995"/>
              </a:lnSpc>
              <a:buFont typeface="Arial"/>
              <a:buChar char="•"/>
            </a:pPr>
            <a:r>
              <a:rPr lang="en-US" sz="49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Combina com a natureza NP-completa do problema</a:t>
            </a:r>
          </a:p>
          <a:p>
            <a:pPr algn="just">
              <a:lnSpc>
                <a:spcPts val="4995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79070"/>
            <a:ext cx="1752600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60"/>
              </a:lnSpc>
              <a:spcBef>
                <a:spcPct val="0"/>
              </a:spcBef>
            </a:pPr>
            <a:r>
              <a:rPr lang="en-US" b="true" sz="6000" spc="-33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POR QUE USAR BACKTRACKING?</a:t>
            </a:r>
          </a:p>
        </p:txBody>
      </p:sp>
    </p:spTree>
  </p:cSld>
  <p:clrMapOvr>
    <a:masterClrMapping/>
  </p:clrMapOvr>
  <p:transition spd="med">
    <p:cover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DAG5mcdn1pI</dc:identifier>
  <dcterms:modified xsi:type="dcterms:W3CDTF">2011-08-01T06:04:30Z</dcterms:modified>
  <cp:revision>1</cp:revision>
  <dc:title>Apresentação PAA - HIDATO PUZZLE</dc:title>
</cp:coreProperties>
</file>

<file path=docProps/thumbnail.jpeg>
</file>